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9" r:id="rId11"/>
    <p:sldId id="300" r:id="rId12"/>
    <p:sldId id="301" r:id="rId13"/>
    <p:sldId id="302" r:id="rId14"/>
  </p:sldIdLst>
  <p:sldSz cx="14630400" cy="8229600"/>
  <p:notesSz cx="8229600" cy="14630400"/>
  <p:embeddedFontLst>
    <p:embeddedFont>
      <p:font typeface="Roboto" panose="02000000000000000000" pitchFamily="2" charset="0"/>
      <p:regular r:id="rId16"/>
      <p:bold r:id="rId17"/>
    </p:embeddedFont>
    <p:embeddedFont>
      <p:font typeface="Roboto Medium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40" d="100"/>
          <a:sy n="40" d="100"/>
        </p:scale>
        <p:origin x="34" y="9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9127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5041" y="3034145"/>
            <a:ext cx="7109460" cy="21613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1500" b="1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Hospital</a:t>
            </a:r>
            <a:r>
              <a:rPr lang="en-US" sz="6600" b="1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Management System – Backend</a:t>
            </a:r>
            <a:endParaRPr lang="en-US" sz="6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0ED6D-9642-13B6-DB1C-20249602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8" y="0"/>
            <a:ext cx="1281392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04613-0267-EDB4-0399-30E9BD25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97" y="0"/>
            <a:ext cx="109894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8F17C-AD34-23B3-AA35-7E1407E0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" y="1794364"/>
            <a:ext cx="13782686" cy="4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7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0A9D-B04C-424E-AEA8-367910F0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151231"/>
            <a:ext cx="12832773" cy="59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1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642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Members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0133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6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Atia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235893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4001333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4036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El-Gazar</a:t>
            </a:r>
            <a:endParaRPr lang="en-US" sz="2200" dirty="0"/>
          </a:p>
        </p:txBody>
      </p:sp>
      <p:sp>
        <p:nvSpPr>
          <p:cNvPr id="9" name="Shape 5"/>
          <p:cNvSpPr/>
          <p:nvPr/>
        </p:nvSpPr>
        <p:spPr>
          <a:xfrm>
            <a:off x="9677995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400133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4036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Khaled</a:t>
            </a:r>
            <a:endParaRPr lang="en-US" sz="2200" dirty="0"/>
          </a:p>
        </p:txBody>
      </p:sp>
      <p:sp>
        <p:nvSpPr>
          <p:cNvPr id="12" name="Shape 7"/>
          <p:cNvSpPr/>
          <p:nvPr/>
        </p:nvSpPr>
        <p:spPr>
          <a:xfrm>
            <a:off x="793790" y="492275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496526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El-Abady</a:t>
            </a:r>
            <a:endParaRPr lang="en-US" sz="2200" dirty="0"/>
          </a:p>
        </p:txBody>
      </p:sp>
      <p:sp>
        <p:nvSpPr>
          <p:cNvPr id="15" name="Shape 9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94119" y="50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Moamen El-Sha3rawy</a:t>
            </a:r>
            <a:endParaRPr lang="en-US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7202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Goal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1082993" y="2631996"/>
            <a:ext cx="1275361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secure and scalable RESTful API to manage hospital operations such as patients, doctors, appointments, and medical records.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793790" y="2415183"/>
            <a:ext cx="22860" cy="741998"/>
          </a:xfrm>
          <a:prstGeom prst="rect">
            <a:avLst/>
          </a:prstGeom>
          <a:solidFill>
            <a:srgbClr val="26A688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373993"/>
            <a:ext cx="2152055" cy="111073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3897511"/>
            <a:ext cx="271105" cy="338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165" y="3566755"/>
            <a:ext cx="19070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5323165" y="3983593"/>
            <a:ext cx="19070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Protected patient data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5178504" y="4499253"/>
            <a:ext cx="8610005" cy="11430"/>
          </a:xfrm>
          <a:prstGeom prst="roundRect">
            <a:avLst>
              <a:gd name="adj" fmla="val 2530232"/>
            </a:avLst>
          </a:prstGeom>
          <a:solidFill>
            <a:srgbClr val="BCDBD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532828"/>
            <a:ext cx="4304109" cy="111073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3" y="4918710"/>
            <a:ext cx="271105" cy="338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99252" y="472559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Scalable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6399252" y="5142428"/>
            <a:ext cx="2742247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growing hospital needs</a:t>
            </a:r>
            <a:endParaRPr lang="en-US" sz="1500" dirty="0"/>
          </a:p>
        </p:txBody>
      </p:sp>
      <p:sp>
        <p:nvSpPr>
          <p:cNvPr id="14" name="Shape 8"/>
          <p:cNvSpPr/>
          <p:nvPr/>
        </p:nvSpPr>
        <p:spPr>
          <a:xfrm>
            <a:off x="6254591" y="5658088"/>
            <a:ext cx="7533918" cy="11430"/>
          </a:xfrm>
          <a:prstGeom prst="roundRect">
            <a:avLst>
              <a:gd name="adj" fmla="val 2530232"/>
            </a:avLst>
          </a:prstGeom>
          <a:solidFill>
            <a:srgbClr val="BCDBD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691664"/>
            <a:ext cx="6456164" cy="111073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704" y="6077545"/>
            <a:ext cx="271105" cy="33885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75220" y="588442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475220" y="6301264"/>
            <a:ext cx="370510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hospital operations management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0757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Technologies and System Architecture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31761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Stack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728085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(Backend Framework)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4493062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Server (Database)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4913233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 Core (ORM)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5333405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(Authentication)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5753576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and Swagger (Testing and Documentation)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93790" y="6518553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(Version Control)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4842510" y="31761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Layers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4842510" y="3728085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Controller: Handles HTTP requests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2510" y="4493062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Service: Contains business logic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2510" y="4913233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Repository: Handles database access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4842510" y="5678210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 Stores persistent hospital data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589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 Schema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9935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Main Entities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847612" y="21978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Patient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71431" y="2565678"/>
            <a:ext cx="38789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Name, Email, Password, Date of Birth, Contact, Address, Insurance, Emergency Contact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971431" y="3212068"/>
            <a:ext cx="38789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Related to: Appointments, Medical Records, DoctorPatients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5198031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6251853" y="21978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375672" y="2565678"/>
            <a:ext cx="387893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Name, Email, Password, Specialty, Hourly Pay, Experience, Contact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375672" y="3212068"/>
            <a:ext cx="38789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Related to: Appointments, DoctorPatients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9602272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10656094" y="21978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9779913" y="2565678"/>
            <a:ext cx="38789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Date, Reason for Visit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9779913" y="2939891"/>
            <a:ext cx="387893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to: Patient ID, Doctor ID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93790" y="4104084"/>
            <a:ext cx="6436400" cy="1369457"/>
          </a:xfrm>
          <a:prstGeom prst="roundRect">
            <a:avLst>
              <a:gd name="adj" fmla="val 186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2948702" y="42817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Record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971431" y="4649510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 Date, Diagnosis, Treatment, Notes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971431" y="5023723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to: Patient ID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7400211" y="4104084"/>
            <a:ext cx="6436400" cy="1369457"/>
          </a:xfrm>
          <a:prstGeom prst="roundRect">
            <a:avLst>
              <a:gd name="adj" fmla="val 186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9374029" y="4281726"/>
            <a:ext cx="24887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DoctorPatient (Join Table)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7577852" y="4649510"/>
            <a:ext cx="608111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 ID, Patient ID, Rating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793790" y="572869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Relationships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93790" y="6249591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Patient to Appointments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793790" y="6581299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Doctor to Appointments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793790" y="6913007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Patient to Medical Records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793790" y="7244715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Many-to-Many: Doctor and Patient (via DoctorPatient)</a:t>
            </a:r>
            <a:endParaRPr lang="en-US" sz="13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87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280190" y="2370534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80572" y="2570917"/>
            <a:ext cx="281142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JWT-based authentication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480572" y="2987754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authentication system for doctors and patients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10154841" y="2370534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0355223" y="257091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CRUD Operations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355223" y="2987754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Create, Read, Update, Delete operations for doctors and patients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280190" y="3997643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480572" y="4198025"/>
            <a:ext cx="265116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 Scheduling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80572" y="4614863"/>
            <a:ext cx="3281124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 scheduling with validations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10154841" y="3997643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355223" y="4198025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History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0355223" y="4614863"/>
            <a:ext cx="3281124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medical history management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280190" y="5624751"/>
            <a:ext cx="7556421" cy="1125974"/>
          </a:xfrm>
          <a:prstGeom prst="roundRect">
            <a:avLst>
              <a:gd name="adj" fmla="val 256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80572" y="58251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Integrity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6480572" y="6241971"/>
            <a:ext cx="7155656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integrity enforced through model validation</a:t>
            </a:r>
            <a:endParaRPr lang="en-US" sz="15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813078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Endpoints</a:t>
            </a:r>
            <a:endParaRPr lang="en-US" sz="3300" dirty="0"/>
          </a:p>
        </p:txBody>
      </p:sp>
      <p:sp>
        <p:nvSpPr>
          <p:cNvPr id="5" name="Shape 2"/>
          <p:cNvSpPr/>
          <p:nvPr/>
        </p:nvSpPr>
        <p:spPr>
          <a:xfrm>
            <a:off x="793790" y="1599843"/>
            <a:ext cx="13042821" cy="2812613"/>
          </a:xfrm>
          <a:prstGeom prst="roundRect">
            <a:avLst>
              <a:gd name="adj" fmla="val 90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1607463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71431" y="1717119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89031" y="1717119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Doctors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01410" y="2166938"/>
            <a:ext cx="13027581" cy="559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71431" y="2276594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api/patients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489031" y="2276594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api/doctors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801410" y="2726412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71431" y="2836069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api/patients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489031" y="2836069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api/doctors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801410" y="3285887"/>
            <a:ext cx="13027581" cy="559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71431" y="3395543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api/patients/{id}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489031" y="3395543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api/doctors/{id}</a:t>
            </a:r>
            <a:endParaRPr lang="en-US" sz="1650" dirty="0"/>
          </a:p>
        </p:txBody>
      </p:sp>
      <p:sp>
        <p:nvSpPr>
          <p:cNvPr id="18" name="Shape 15"/>
          <p:cNvSpPr/>
          <p:nvPr/>
        </p:nvSpPr>
        <p:spPr>
          <a:xfrm>
            <a:off x="801410" y="3845362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971431" y="3955018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api/patients/{id}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7489031" y="3955018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api/doctors/{id}</a:t>
            </a:r>
            <a:endParaRPr lang="en-US" sz="1650" dirty="0"/>
          </a:p>
        </p:txBody>
      </p:sp>
      <p:sp>
        <p:nvSpPr>
          <p:cNvPr id="21" name="Shape 18"/>
          <p:cNvSpPr/>
          <p:nvPr/>
        </p:nvSpPr>
        <p:spPr>
          <a:xfrm>
            <a:off x="793790" y="4603790"/>
            <a:ext cx="13042821" cy="2812613"/>
          </a:xfrm>
          <a:prstGeom prst="roundRect">
            <a:avLst>
              <a:gd name="adj" fmla="val 90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801410" y="4611410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971431" y="4721066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Appointments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489031" y="4721066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Medical Records</a:t>
            </a:r>
            <a:endParaRPr lang="en-US" sz="1650" dirty="0"/>
          </a:p>
        </p:txBody>
      </p:sp>
      <p:sp>
        <p:nvSpPr>
          <p:cNvPr id="25" name="Shape 22"/>
          <p:cNvSpPr/>
          <p:nvPr/>
        </p:nvSpPr>
        <p:spPr>
          <a:xfrm>
            <a:off x="801410" y="5170884"/>
            <a:ext cx="13027581" cy="559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71431" y="5280541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api/appointments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489031" y="5280541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api/medicalrecords</a:t>
            </a:r>
            <a:endParaRPr lang="en-US" sz="1650" dirty="0"/>
          </a:p>
        </p:txBody>
      </p:sp>
      <p:sp>
        <p:nvSpPr>
          <p:cNvPr id="28" name="Shape 25"/>
          <p:cNvSpPr/>
          <p:nvPr/>
        </p:nvSpPr>
        <p:spPr>
          <a:xfrm>
            <a:off x="801410" y="5730359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971431" y="5840016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api/appointments</a:t>
            </a:r>
            <a:endParaRPr lang="en-US" sz="1650" dirty="0"/>
          </a:p>
        </p:txBody>
      </p:sp>
      <p:sp>
        <p:nvSpPr>
          <p:cNvPr id="30" name="Text 27"/>
          <p:cNvSpPr/>
          <p:nvPr/>
        </p:nvSpPr>
        <p:spPr>
          <a:xfrm>
            <a:off x="7489031" y="5840016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api/medicalrecords</a:t>
            </a:r>
            <a:endParaRPr lang="en-US" sz="1650" dirty="0"/>
          </a:p>
        </p:txBody>
      </p:sp>
      <p:sp>
        <p:nvSpPr>
          <p:cNvPr id="31" name="Shape 28"/>
          <p:cNvSpPr/>
          <p:nvPr/>
        </p:nvSpPr>
        <p:spPr>
          <a:xfrm>
            <a:off x="801410" y="6289834"/>
            <a:ext cx="13027581" cy="5594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971431" y="6399490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api/appointments/{id}</a:t>
            </a:r>
            <a:endParaRPr lang="en-US" sz="1650" dirty="0"/>
          </a:p>
        </p:txBody>
      </p:sp>
      <p:sp>
        <p:nvSpPr>
          <p:cNvPr id="33" name="Text 30"/>
          <p:cNvSpPr/>
          <p:nvPr/>
        </p:nvSpPr>
        <p:spPr>
          <a:xfrm>
            <a:off x="7489031" y="6399490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api/medicalrecords/{id}</a:t>
            </a:r>
            <a:endParaRPr lang="en-US" sz="1650" dirty="0"/>
          </a:p>
        </p:txBody>
      </p:sp>
      <p:sp>
        <p:nvSpPr>
          <p:cNvPr id="34" name="Shape 31"/>
          <p:cNvSpPr/>
          <p:nvPr/>
        </p:nvSpPr>
        <p:spPr>
          <a:xfrm>
            <a:off x="801410" y="6849308"/>
            <a:ext cx="13027581" cy="5594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2"/>
          <p:cNvSpPr/>
          <p:nvPr/>
        </p:nvSpPr>
        <p:spPr>
          <a:xfrm>
            <a:off x="971431" y="6958965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api/appointments/{id}</a:t>
            </a:r>
            <a:endParaRPr lang="en-US" sz="1650" dirty="0"/>
          </a:p>
        </p:txBody>
      </p:sp>
      <p:sp>
        <p:nvSpPr>
          <p:cNvPr id="36" name="Text 33"/>
          <p:cNvSpPr/>
          <p:nvPr/>
        </p:nvSpPr>
        <p:spPr>
          <a:xfrm>
            <a:off x="7489031" y="6958965"/>
            <a:ext cx="616993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api/medicalrecords/{id}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5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046"/>
            <a:ext cx="500193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 Workflow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5177552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793790" y="563118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Login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023491"/>
            <a:ext cx="416611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user credentials (doctor or patient)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5232083" y="4905375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232083" y="53590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Token Generation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2083" y="5751314"/>
            <a:ext cx="41661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JWT token after successful authentication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670375" y="4633198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670375" y="5086826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Authorization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0375" y="5479137"/>
            <a:ext cx="41661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Protected routes are enabled using authentication and authorization middleware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9670375" y="6123146"/>
            <a:ext cx="416611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token is passed in request headers for secure access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and Validation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Tools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for request testing and Swagger for documentation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 Tests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Authenticated versus unauthenticated access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Validation Tests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or invalid fields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Conflict Resolution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Conflict resolution (e.g. overlapping appointments)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the backend that empowers tomorrow's healthcare.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476</Words>
  <Application>Microsoft Office PowerPoint</Application>
  <PresentationFormat>Custom</PresentationFormat>
  <Paragraphs>108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Roboto</vt:lpstr>
      <vt:lpstr>Roboto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Moamen Elsharawy</cp:lastModifiedBy>
  <cp:revision>4</cp:revision>
  <dcterms:created xsi:type="dcterms:W3CDTF">2025-05-02T15:07:52Z</dcterms:created>
  <dcterms:modified xsi:type="dcterms:W3CDTF">2025-05-02T22:25:24Z</dcterms:modified>
</cp:coreProperties>
</file>